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326EA5-B8F7-437B-89FF-CA1B327AADB3}">
  <a:tblStyle styleId="{60326EA5-B8F7-437B-89FF-CA1B327AAD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d63e151c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d63e151c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7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9.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6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66.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57.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5.png"/><Relationship Id="rId4" Type="http://schemas.openxmlformats.org/officeDocument/2006/relationships/image" Target="../media/image77.png"/><Relationship Id="rId5" Type="http://schemas.openxmlformats.org/officeDocument/2006/relationships/image" Target="../media/image6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68.png"/><Relationship Id="rId4" Type="http://schemas.openxmlformats.org/officeDocument/2006/relationships/image" Target="../media/image75.png"/><Relationship Id="rId5" Type="http://schemas.openxmlformats.org/officeDocument/2006/relationships/image" Target="../media/image72.png"/><Relationship Id="rId6" Type="http://schemas.openxmlformats.org/officeDocument/2006/relationships/image" Target="../media/image71.png"/><Relationship Id="rId7" Type="http://schemas.openxmlformats.org/officeDocument/2006/relationships/image" Target="../media/image88.png"/><Relationship Id="rId8" Type="http://schemas.openxmlformats.org/officeDocument/2006/relationships/image" Target="../media/image7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92.png"/><Relationship Id="rId4" Type="http://schemas.openxmlformats.org/officeDocument/2006/relationships/image" Target="../media/image84.png"/><Relationship Id="rId5" Type="http://schemas.openxmlformats.org/officeDocument/2006/relationships/image" Target="../media/image87.png"/><Relationship Id="rId6" Type="http://schemas.openxmlformats.org/officeDocument/2006/relationships/image" Target="../media/image8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91.png"/><Relationship Id="rId5" Type="http://schemas.openxmlformats.org/officeDocument/2006/relationships/image" Target="../media/image82.png"/><Relationship Id="rId6" Type="http://schemas.openxmlformats.org/officeDocument/2006/relationships/image" Target="../media/image90.png"/><Relationship Id="rId7" Type="http://schemas.openxmlformats.org/officeDocument/2006/relationships/image" Target="../media/image81.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 Id="rId9" Type="http://schemas.openxmlformats.org/officeDocument/2006/relationships/image" Target="../media/image100.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9.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 Id="rId3" Type="http://schemas.openxmlformats.org/officeDocument/2006/relationships/image" Target="../media/image1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1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 Id="rId3" Type="http://schemas.openxmlformats.org/officeDocument/2006/relationships/image" Target="../media/image1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5.png"/><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6.png"/><Relationship Id="rId4"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7.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7.png"/><Relationship Id="rId4" Type="http://schemas.openxmlformats.org/officeDocument/2006/relationships/image" Target="../media/image114.png"/><Relationship Id="rId5" Type="http://schemas.openxmlformats.org/officeDocument/2006/relationships/image" Target="../media/image1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7.png"/><Relationship Id="rId4"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2.png"/><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0" name="Google Shape;1020;p54"/>
          <p:cNvSpPr txBox="1"/>
          <p:nvPr/>
        </p:nvSpPr>
        <p:spPr>
          <a:xfrm>
            <a:off x="2070225" y="3686150"/>
            <a:ext cx="479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t>Taney Aaron Paul</a:t>
            </a:r>
            <a:endParaRPr b="1" u="sng"/>
          </a:p>
          <a:p>
            <a:pPr indent="0" lvl="0" marL="0" rtl="0" algn="ctr">
              <a:spcBef>
                <a:spcPts val="0"/>
              </a:spcBef>
              <a:spcAft>
                <a:spcPts val="0"/>
              </a:spcAft>
              <a:buNone/>
            </a:pPr>
            <a:r>
              <a:rPr b="1" lang="en" u="sng"/>
              <a:t>Red VS Blue Project</a:t>
            </a:r>
            <a:endParaRPr b="1" u="sng"/>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3"/>
          <p:cNvSpPr txBox="1"/>
          <p:nvPr>
            <p:ph type="title"/>
          </p:nvPr>
        </p:nvSpPr>
        <p:spPr>
          <a:xfrm>
            <a:off x="-12300" y="-6245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Forcing the Password</a:t>
            </a:r>
            <a:endParaRPr/>
          </a:p>
        </p:txBody>
      </p:sp>
      <p:sp>
        <p:nvSpPr>
          <p:cNvPr id="1136" name="Google Shape;1136;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 used the Hydra tool to brute force Ashton’s password.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9" name="Google Shape;1139;p63"/>
          <p:cNvGrpSpPr/>
          <p:nvPr/>
        </p:nvGrpSpPr>
        <p:grpSpPr>
          <a:xfrm>
            <a:off x="457181" y="887903"/>
            <a:ext cx="533372" cy="533480"/>
            <a:chOff x="457200" y="1378813"/>
            <a:chExt cx="695400" cy="695450"/>
          </a:xfrm>
        </p:grpSpPr>
        <p:sp>
          <p:nvSpPr>
            <p:cNvPr id="1140" name="Google Shape;1140;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1" name="Google Shape;1141;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3"/>
          <p:cNvGrpSpPr/>
          <p:nvPr/>
        </p:nvGrpSpPr>
        <p:grpSpPr>
          <a:xfrm>
            <a:off x="3228956" y="887903"/>
            <a:ext cx="533372" cy="533480"/>
            <a:chOff x="457200" y="1378813"/>
            <a:chExt cx="695400" cy="695450"/>
          </a:xfrm>
        </p:grpSpPr>
        <p:sp>
          <p:nvSpPr>
            <p:cNvPr id="1143" name="Google Shape;114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4" name="Google Shape;114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txBox="1"/>
          <p:nvPr/>
        </p:nvSpPr>
        <p:spPr>
          <a:xfrm>
            <a:off x="3534225"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exploit gave us access to secret_folder on the targets database and revealed a hash for Ryans password.</a:t>
            </a:r>
            <a:endParaRPr sz="1200">
              <a:latin typeface="Roboto"/>
              <a:ea typeface="Roboto"/>
              <a:cs typeface="Roboto"/>
              <a:sym typeface="Roboto"/>
            </a:endParaRPr>
          </a:p>
        </p:txBody>
      </p:sp>
      <p:grpSp>
        <p:nvGrpSpPr>
          <p:cNvPr id="1147" name="Google Shape;1147;p63"/>
          <p:cNvGrpSpPr/>
          <p:nvPr/>
        </p:nvGrpSpPr>
        <p:grpSpPr>
          <a:xfrm>
            <a:off x="6134081" y="888653"/>
            <a:ext cx="533372" cy="533480"/>
            <a:chOff x="457200" y="1378813"/>
            <a:chExt cx="695400" cy="695450"/>
          </a:xfrm>
        </p:grpSpPr>
        <p:sp>
          <p:nvSpPr>
            <p:cNvPr id="1148" name="Google Shape;114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9" name="Google Shape;114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screenshots are above and below.</a:t>
            </a:r>
            <a:endParaRPr sz="1200">
              <a:latin typeface="Roboto"/>
              <a:ea typeface="Roboto"/>
              <a:cs typeface="Roboto"/>
              <a:sym typeface="Roboto"/>
            </a:endParaRPr>
          </a:p>
        </p:txBody>
      </p:sp>
      <p:pic>
        <p:nvPicPr>
          <p:cNvPr id="1152" name="Google Shape;1152;p63"/>
          <p:cNvPicPr preferRelativeResize="0"/>
          <p:nvPr/>
        </p:nvPicPr>
        <p:blipFill>
          <a:blip r:embed="rId3">
            <a:alphaModFix/>
          </a:blip>
          <a:stretch>
            <a:fillRect/>
          </a:stretch>
        </p:blipFill>
        <p:spPr>
          <a:xfrm>
            <a:off x="138300" y="-3343987"/>
            <a:ext cx="9143999" cy="2850524"/>
          </a:xfrm>
          <a:prstGeom prst="rect">
            <a:avLst/>
          </a:prstGeom>
          <a:noFill/>
          <a:ln>
            <a:noFill/>
          </a:ln>
        </p:spPr>
      </p:pic>
      <p:pic>
        <p:nvPicPr>
          <p:cNvPr id="1153" name="Google Shape;1153;p63"/>
          <p:cNvPicPr preferRelativeResize="0"/>
          <p:nvPr/>
        </p:nvPicPr>
        <p:blipFill>
          <a:blip r:embed="rId4">
            <a:alphaModFix/>
          </a:blip>
          <a:stretch>
            <a:fillRect/>
          </a:stretch>
        </p:blipFill>
        <p:spPr>
          <a:xfrm>
            <a:off x="4" y="5234325"/>
            <a:ext cx="9059650" cy="361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Hashed Password</a:t>
            </a:r>
            <a:endParaRPr/>
          </a:p>
        </p:txBody>
      </p:sp>
      <p:sp>
        <p:nvSpPr>
          <p:cNvPr id="1159" name="Google Shape;1159;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60" name="Google Shape;1160;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1" name="Google Shape;1161;p64"/>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
        <p:nvSpPr>
          <p:cNvPr id="1162" name="Google Shape;1162;p64"/>
          <p:cNvSpPr/>
          <p:nvPr/>
        </p:nvSpPr>
        <p:spPr>
          <a:xfrm>
            <a:off x="352300" y="1257050"/>
            <a:ext cx="2626200" cy="164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Tools &amp; Processes:</a:t>
            </a:r>
            <a:endParaRPr/>
          </a:p>
          <a:p>
            <a:pPr indent="0" lvl="0" marL="0" rtl="0" algn="l">
              <a:spcBef>
                <a:spcPts val="0"/>
              </a:spcBef>
              <a:spcAft>
                <a:spcPts val="0"/>
              </a:spcAft>
              <a:buNone/>
            </a:pPr>
            <a:r>
              <a:rPr lang="en"/>
              <a:t>We used the website Crackstation to find the text of the hashed password for Ryan. </a:t>
            </a:r>
            <a:endParaRPr/>
          </a:p>
        </p:txBody>
      </p:sp>
      <p:pic>
        <p:nvPicPr>
          <p:cNvPr id="1163" name="Google Shape;1163;p64"/>
          <p:cNvPicPr preferRelativeResize="0"/>
          <p:nvPr/>
        </p:nvPicPr>
        <p:blipFill>
          <a:blip r:embed="rId3">
            <a:alphaModFix/>
          </a:blip>
          <a:stretch>
            <a:fillRect/>
          </a:stretch>
        </p:blipFill>
        <p:spPr>
          <a:xfrm>
            <a:off x="352300" y="3122726"/>
            <a:ext cx="8647576" cy="1532800"/>
          </a:xfrm>
          <a:prstGeom prst="rect">
            <a:avLst/>
          </a:prstGeom>
          <a:noFill/>
          <a:ln>
            <a:noFill/>
          </a:ln>
        </p:spPr>
      </p:pic>
      <p:sp>
        <p:nvSpPr>
          <p:cNvPr id="1164" name="Google Shape;1164;p64"/>
          <p:cNvSpPr/>
          <p:nvPr/>
        </p:nvSpPr>
        <p:spPr>
          <a:xfrm>
            <a:off x="352300" y="5412725"/>
            <a:ext cx="2418000" cy="196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Achievements: Ryan’s password gave access to the system through WebDav, this allowed the upload of the shell attack.</a:t>
            </a:r>
            <a:endParaRPr/>
          </a:p>
        </p:txBody>
      </p:sp>
      <p:pic>
        <p:nvPicPr>
          <p:cNvPr id="1165" name="Google Shape;1165;p64"/>
          <p:cNvPicPr preferRelativeResize="0"/>
          <p:nvPr/>
        </p:nvPicPr>
        <p:blipFill>
          <a:blip r:embed="rId4">
            <a:alphaModFix/>
          </a:blip>
          <a:stretch>
            <a:fillRect/>
          </a:stretch>
        </p:blipFill>
        <p:spPr>
          <a:xfrm>
            <a:off x="3477925" y="5264150"/>
            <a:ext cx="4686300" cy="2266950"/>
          </a:xfrm>
          <a:prstGeom prst="rect">
            <a:avLst/>
          </a:prstGeom>
          <a:noFill/>
          <a:ln>
            <a:noFill/>
          </a:ln>
        </p:spPr>
      </p:pic>
      <p:sp>
        <p:nvSpPr>
          <p:cNvPr id="1166" name="Google Shape;1166;p64"/>
          <p:cNvSpPr txBox="1"/>
          <p:nvPr/>
        </p:nvSpPr>
        <p:spPr>
          <a:xfrm>
            <a:off x="48050" y="1313150"/>
            <a:ext cx="2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7" name="Google Shape;1167;p64"/>
          <p:cNvSpPr txBox="1"/>
          <p:nvPr/>
        </p:nvSpPr>
        <p:spPr>
          <a:xfrm>
            <a:off x="0" y="5364700"/>
            <a:ext cx="2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1168" name="Google Shape;1168;p64"/>
          <p:cNvGrpSpPr/>
          <p:nvPr/>
        </p:nvGrpSpPr>
        <p:grpSpPr>
          <a:xfrm>
            <a:off x="-181069" y="5364703"/>
            <a:ext cx="533372" cy="533480"/>
            <a:chOff x="457200" y="1378813"/>
            <a:chExt cx="695400" cy="695450"/>
          </a:xfrm>
        </p:grpSpPr>
        <p:sp>
          <p:nvSpPr>
            <p:cNvPr id="1169" name="Google Shape;1169;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70" name="Google Shape;1170;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64"/>
          <p:cNvGrpSpPr/>
          <p:nvPr/>
        </p:nvGrpSpPr>
        <p:grpSpPr>
          <a:xfrm>
            <a:off x="-12294" y="1246515"/>
            <a:ext cx="533372" cy="533480"/>
            <a:chOff x="457200" y="1378813"/>
            <a:chExt cx="695400" cy="695450"/>
          </a:xfrm>
        </p:grpSpPr>
        <p:sp>
          <p:nvSpPr>
            <p:cNvPr id="1172" name="Google Shape;1172;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73" name="Google Shape;1173;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id="1178" name="Google Shape;1178;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79" name="Google Shape;1179;p6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80" name="Google Shape;1180;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86" name="Google Shape;1186;p66"/>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87" name="Google Shape;1187;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8" name="Google Shape;1188;p66"/>
          <p:cNvSpPr/>
          <p:nvPr/>
        </p:nvSpPr>
        <p:spPr>
          <a:xfrm>
            <a:off x="367350" y="1467800"/>
            <a:ext cx="8409300" cy="36756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189" name="Google Shape;1189;p66"/>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a:t>
            </a:r>
            <a:endParaRPr sz="1200"/>
          </a:p>
          <a:p>
            <a:pPr indent="-167640" lvl="0" marL="320040" rtl="0" algn="l">
              <a:spcBef>
                <a:spcPts val="0"/>
              </a:spcBef>
              <a:spcAft>
                <a:spcPts val="0"/>
              </a:spcAft>
              <a:buSzPts val="1200"/>
              <a:buChar char="●"/>
            </a:pPr>
            <a:r>
              <a:rPr lang="en" sz="1200"/>
              <a:t>How many packets were sent, and from which IP?</a:t>
            </a:r>
            <a:endParaRPr sz="1200"/>
          </a:p>
          <a:p>
            <a:pPr indent="-167640" lvl="0" marL="320040" rtl="0" algn="l">
              <a:spcBef>
                <a:spcPts val="0"/>
              </a:spcBef>
              <a:spcAft>
                <a:spcPts val="0"/>
              </a:spcAft>
              <a:buSzPts val="1200"/>
              <a:buChar char="●"/>
            </a:pPr>
            <a:r>
              <a:rPr lang="en" sz="1200"/>
              <a:t>What indicates that this was a port scan?</a:t>
            </a:r>
            <a:endParaRPr sz="1200"/>
          </a:p>
        </p:txBody>
      </p:sp>
      <p:pic>
        <p:nvPicPr>
          <p:cNvPr id="1190" name="Google Shape;1190;p66"/>
          <p:cNvPicPr preferRelativeResize="0"/>
          <p:nvPr/>
        </p:nvPicPr>
        <p:blipFill>
          <a:blip r:embed="rId3">
            <a:alphaModFix/>
          </a:blip>
          <a:stretch>
            <a:fillRect/>
          </a:stretch>
        </p:blipFill>
        <p:spPr>
          <a:xfrm>
            <a:off x="3761300" y="835137"/>
            <a:ext cx="424701" cy="331225"/>
          </a:xfrm>
          <a:prstGeom prst="rect">
            <a:avLst/>
          </a:prstGeom>
          <a:noFill/>
          <a:ln>
            <a:noFill/>
          </a:ln>
        </p:spPr>
      </p:pic>
      <p:sp>
        <p:nvSpPr>
          <p:cNvPr id="1191" name="Google Shape;1191;p66"/>
          <p:cNvSpPr txBox="1"/>
          <p:nvPr/>
        </p:nvSpPr>
        <p:spPr>
          <a:xfrm>
            <a:off x="379325" y="3967625"/>
            <a:ext cx="83754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en" sz="1000"/>
              <a:t>The port scan </a:t>
            </a:r>
            <a:r>
              <a:rPr lang="en" sz="1000"/>
              <a:t>occurred</a:t>
            </a:r>
            <a:r>
              <a:rPr lang="en" sz="1000"/>
              <a:t> @ 19:00 hours</a:t>
            </a:r>
            <a:endParaRPr sz="1000"/>
          </a:p>
          <a:p>
            <a:pPr indent="-292100" lvl="0" marL="457200" rtl="0" algn="l">
              <a:spcBef>
                <a:spcPts val="0"/>
              </a:spcBef>
              <a:spcAft>
                <a:spcPts val="0"/>
              </a:spcAft>
              <a:buSzPts val="1000"/>
              <a:buChar char="●"/>
            </a:pPr>
            <a:r>
              <a:rPr lang="en" sz="1000"/>
              <a:t>Eleven packets were sent from IP 192.168.1.8</a:t>
            </a:r>
            <a:endParaRPr sz="1000"/>
          </a:p>
          <a:p>
            <a:pPr indent="-292100" lvl="0" marL="457200" rtl="0" algn="l">
              <a:spcBef>
                <a:spcPts val="0"/>
              </a:spcBef>
              <a:spcAft>
                <a:spcPts val="0"/>
              </a:spcAft>
              <a:buSzPts val="1000"/>
              <a:buChar char="●"/>
            </a:pPr>
            <a:r>
              <a:rPr lang="en" sz="1000"/>
              <a:t>The field showing that multiple ports were scanned in almost a consecutive order and they were hit at the same time.</a:t>
            </a:r>
            <a:endParaRPr sz="1000"/>
          </a:p>
        </p:txBody>
      </p:sp>
      <p:pic>
        <p:nvPicPr>
          <p:cNvPr id="1192" name="Google Shape;1192;p66"/>
          <p:cNvPicPr preferRelativeResize="0"/>
          <p:nvPr/>
        </p:nvPicPr>
        <p:blipFill>
          <a:blip r:embed="rId4">
            <a:alphaModFix/>
          </a:blip>
          <a:stretch>
            <a:fillRect/>
          </a:stretch>
        </p:blipFill>
        <p:spPr>
          <a:xfrm>
            <a:off x="384300" y="1488296"/>
            <a:ext cx="8375399" cy="247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98" name="Google Shape;1198;p67"/>
          <p:cNvSpPr txBox="1"/>
          <p:nvPr>
            <p:ph idx="2" type="subTitle"/>
          </p:nvPr>
        </p:nvSpPr>
        <p:spPr>
          <a:xfrm>
            <a:off x="521500" y="4030650"/>
            <a:ext cx="7971900" cy="11130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9" name="Google Shape;1199;p67"/>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200" name="Google Shape;1200;p67"/>
          <p:cNvSpPr txBox="1"/>
          <p:nvPr/>
        </p:nvSpPr>
        <p:spPr>
          <a:xfrm>
            <a:off x="1118150" y="4108450"/>
            <a:ext cx="60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01" name="Google Shape;1201;p67"/>
          <p:cNvPicPr preferRelativeResize="0"/>
          <p:nvPr/>
        </p:nvPicPr>
        <p:blipFill>
          <a:blip r:embed="rId3">
            <a:alphaModFix/>
          </a:blip>
          <a:stretch>
            <a:fillRect/>
          </a:stretch>
        </p:blipFill>
        <p:spPr>
          <a:xfrm>
            <a:off x="0" y="1945575"/>
            <a:ext cx="9143999" cy="2952400"/>
          </a:xfrm>
          <a:prstGeom prst="rect">
            <a:avLst/>
          </a:prstGeom>
          <a:noFill/>
          <a:ln>
            <a:noFill/>
          </a:ln>
        </p:spPr>
      </p:pic>
      <p:sp>
        <p:nvSpPr>
          <p:cNvPr id="1202" name="Google Shape;1202;p67"/>
          <p:cNvSpPr txBox="1"/>
          <p:nvPr/>
        </p:nvSpPr>
        <p:spPr>
          <a:xfrm>
            <a:off x="312825" y="739850"/>
            <a:ext cx="84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May 13th @ 16:46 requests for the hidden directory </a:t>
            </a:r>
            <a:r>
              <a:rPr lang="en"/>
              <a:t>occurred</a:t>
            </a:r>
            <a:r>
              <a:rPr lang="en"/>
              <a:t>. One file was accessed containing the info on how to access the hidden folder and it also had the hash for Ryans password.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08" name="Google Shape;1208;p68"/>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209" name="Google Shape;1209;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0" name="Google Shape;1210;p68"/>
          <p:cNvSpPr/>
          <p:nvPr/>
        </p:nvSpPr>
        <p:spPr>
          <a:xfrm>
            <a:off x="276875" y="1558275"/>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211" name="Google Shape;1211;p68"/>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30,031 requests were made in the attack.</a:t>
            </a:r>
            <a:endParaRPr sz="1200"/>
          </a:p>
          <a:p>
            <a:pPr indent="0" lvl="0" marL="457200" rtl="0" algn="l">
              <a:spcBef>
                <a:spcPts val="600"/>
              </a:spcBef>
              <a:spcAft>
                <a:spcPts val="600"/>
              </a:spcAft>
              <a:buNone/>
            </a:pPr>
            <a:r>
              <a:t/>
            </a:r>
            <a:endParaRPr sz="1200"/>
          </a:p>
        </p:txBody>
      </p:sp>
      <p:pic>
        <p:nvPicPr>
          <p:cNvPr id="1212" name="Google Shape;1212;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13" name="Google Shape;1213;p68"/>
          <p:cNvPicPr preferRelativeResize="0"/>
          <p:nvPr/>
        </p:nvPicPr>
        <p:blipFill>
          <a:blip r:embed="rId4">
            <a:alphaModFix/>
          </a:blip>
          <a:stretch>
            <a:fillRect/>
          </a:stretch>
        </p:blipFill>
        <p:spPr>
          <a:xfrm>
            <a:off x="0" y="1467777"/>
            <a:ext cx="9144001" cy="1588075"/>
          </a:xfrm>
          <a:prstGeom prst="rect">
            <a:avLst/>
          </a:prstGeom>
          <a:noFill/>
          <a:ln>
            <a:noFill/>
          </a:ln>
        </p:spPr>
      </p:pic>
      <p:pic>
        <p:nvPicPr>
          <p:cNvPr id="1214" name="Google Shape;1214;p68"/>
          <p:cNvPicPr preferRelativeResize="0"/>
          <p:nvPr/>
        </p:nvPicPr>
        <p:blipFill>
          <a:blip r:embed="rId5">
            <a:alphaModFix/>
          </a:blip>
          <a:stretch>
            <a:fillRect/>
          </a:stretch>
        </p:blipFill>
        <p:spPr>
          <a:xfrm>
            <a:off x="0" y="3357266"/>
            <a:ext cx="9144001" cy="1565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20" name="Google Shape;1220;p69"/>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221" name="Google Shape;1221;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2" name="Google Shape;1222;p69"/>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23" name="Google Shape;1223;p69"/>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27  </a:t>
            </a:r>
            <a:r>
              <a:rPr lang="en" sz="1200"/>
              <a:t>requests were made to this directory.</a:t>
            </a:r>
            <a:endParaRPr sz="1200"/>
          </a:p>
          <a:p>
            <a:pPr indent="-167640" lvl="0" marL="320040" rtl="0" algn="l">
              <a:spcBef>
                <a:spcPts val="0"/>
              </a:spcBef>
              <a:spcAft>
                <a:spcPts val="0"/>
              </a:spcAft>
              <a:buSzPts val="1200"/>
              <a:buChar char="●"/>
            </a:pPr>
            <a:r>
              <a:rPr lang="en" sz="1200"/>
              <a:t>The shell.php file was requested and this is their </a:t>
            </a:r>
            <a:r>
              <a:rPr lang="en" sz="1200"/>
              <a:t>direct</a:t>
            </a:r>
            <a:r>
              <a:rPr lang="en" sz="1200"/>
              <a:t> attempt to upload a reverse shell to the target machine to start a listener.</a:t>
            </a:r>
            <a:endParaRPr sz="1200"/>
          </a:p>
        </p:txBody>
      </p:sp>
      <p:pic>
        <p:nvPicPr>
          <p:cNvPr id="1224" name="Google Shape;1224;p69"/>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25" name="Google Shape;1225;p69"/>
          <p:cNvPicPr preferRelativeResize="0"/>
          <p:nvPr/>
        </p:nvPicPr>
        <p:blipFill>
          <a:blip r:embed="rId4">
            <a:alphaModFix/>
          </a:blip>
          <a:stretch>
            <a:fillRect/>
          </a:stretch>
        </p:blipFill>
        <p:spPr>
          <a:xfrm>
            <a:off x="367350" y="1467800"/>
            <a:ext cx="8409300" cy="238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pic>
        <p:nvPicPr>
          <p:cNvPr id="1230" name="Google Shape;1230;p7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31" name="Google Shape;1231;p70"/>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32" name="Google Shape;1232;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38" name="Google Shape;1238;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9" name="Google Shape;1239;p71"/>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r>
              <a:rPr b="1" lang="en" sz="1400">
                <a:solidFill>
                  <a:srgbClr val="FF0000"/>
                </a:solidFill>
              </a:rPr>
              <a:t> An alarm that triggers for any traffic requested on anything other than port 80.</a:t>
            </a:r>
            <a:endParaRPr b="1" sz="1400">
              <a:solidFill>
                <a:srgbClr val="FF0000"/>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a:t>
            </a:r>
            <a:r>
              <a:rPr b="1" lang="en" sz="1400">
                <a:solidFill>
                  <a:srgbClr val="FF0000"/>
                </a:solidFill>
              </a:rPr>
              <a:t>The ports other than 80 would need a single request to trigger the alarm response.</a:t>
            </a:r>
            <a:endParaRPr b="1" sz="1400">
              <a:solidFill>
                <a:srgbClr val="FF0000"/>
              </a:solidFill>
            </a:endParaRPr>
          </a:p>
        </p:txBody>
      </p:sp>
      <p:sp>
        <p:nvSpPr>
          <p:cNvPr id="1240" name="Google Shape;1240;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0" lvl="0" marL="0" rtl="0" algn="l">
              <a:spcBef>
                <a:spcPts val="0"/>
              </a:spcBef>
              <a:spcAft>
                <a:spcPts val="0"/>
              </a:spcAft>
              <a:buNone/>
            </a:pPr>
            <a:r>
              <a:rPr b="1" lang="en" sz="1400">
                <a:solidFill>
                  <a:srgbClr val="FF0000"/>
                </a:solidFill>
              </a:rPr>
              <a:t>Eliminate server responses to requests on anything but port 80.</a:t>
            </a:r>
            <a:endParaRPr b="1" sz="1400">
              <a:solidFill>
                <a:srgbClr val="FF0000"/>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a:t>
            </a:r>
            <a:r>
              <a:rPr b="1" lang="en" sz="1400">
                <a:solidFill>
                  <a:srgbClr val="FF0000"/>
                </a:solidFill>
              </a:rPr>
              <a:t> Request port blocking on all ports except 80.</a:t>
            </a:r>
            <a:endParaRPr b="1" sz="1400">
              <a:solidFill>
                <a:srgbClr val="FF0000"/>
              </a:solidFill>
            </a:endParaRPr>
          </a:p>
          <a:p>
            <a:pPr indent="0" lvl="0" marL="0" rtl="0" algn="l">
              <a:spcBef>
                <a:spcPts val="0"/>
              </a:spcBef>
              <a:spcAft>
                <a:spcPts val="0"/>
              </a:spcAft>
              <a:buNone/>
            </a:pPr>
            <a:r>
              <a:t/>
            </a:r>
            <a:endParaRPr b="1" sz="14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46" name="Google Shape;1246;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7" name="Google Shape;1247;p72"/>
          <p:cNvSpPr txBox="1"/>
          <p:nvPr>
            <p:ph idx="2" type="subTitle"/>
          </p:nvPr>
        </p:nvSpPr>
        <p:spPr>
          <a:xfrm>
            <a:off x="-123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0" lvl="0" marL="0" rtl="0" algn="l">
              <a:spcBef>
                <a:spcPts val="0"/>
              </a:spcBef>
              <a:spcAft>
                <a:spcPts val="0"/>
              </a:spcAft>
              <a:buNone/>
            </a:pPr>
            <a:r>
              <a:rPr b="1" lang="en" sz="1400">
                <a:solidFill>
                  <a:srgbClr val="FF0000"/>
                </a:solidFill>
              </a:rPr>
              <a:t>Block any kind of </a:t>
            </a:r>
            <a:r>
              <a:rPr b="1" lang="en" sz="1400">
                <a:solidFill>
                  <a:srgbClr val="FF0000"/>
                </a:solidFill>
              </a:rPr>
              <a:t>remote</a:t>
            </a:r>
            <a:r>
              <a:rPr b="1" lang="en" sz="1400">
                <a:solidFill>
                  <a:srgbClr val="FF0000"/>
                </a:solidFill>
              </a:rPr>
              <a:t> traffic to company directories on port 80.</a:t>
            </a:r>
            <a:endParaRPr b="1" sz="1400">
              <a:solidFill>
                <a:srgbClr val="FF0000"/>
              </a:solidFill>
            </a:endParaRPr>
          </a:p>
          <a:p>
            <a:pPr indent="0" lvl="0" marL="0" rtl="0" algn="l">
              <a:spcBef>
                <a:spcPts val="0"/>
              </a:spcBef>
              <a:spcAft>
                <a:spcPts val="0"/>
              </a:spcAft>
              <a:buNone/>
            </a:pPr>
            <a:r>
              <a:t/>
            </a:r>
            <a:endParaRPr b="1" sz="1400">
              <a:solidFill>
                <a:srgbClr val="FF0000"/>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Clr>
                <a:schemeClr val="dk1"/>
              </a:buClr>
              <a:buSzPts val="1100"/>
              <a:buFont typeface="Arial"/>
              <a:buNone/>
            </a:pPr>
            <a:r>
              <a:rPr b="1" lang="en" sz="1400">
                <a:solidFill>
                  <a:srgbClr val="FF0000"/>
                </a:solidFill>
              </a:rPr>
              <a:t>Any kind of successful external access to directories would trigger and alert for security team.</a:t>
            </a:r>
            <a:endParaRPr b="1" sz="1400">
              <a:solidFill>
                <a:srgbClr val="FF0000"/>
              </a:solidFill>
            </a:endParaRPr>
          </a:p>
          <a:p>
            <a:pPr indent="0" lvl="0" marL="0" rtl="0" algn="l">
              <a:spcBef>
                <a:spcPts val="0"/>
              </a:spcBef>
              <a:spcAft>
                <a:spcPts val="0"/>
              </a:spcAft>
              <a:buNone/>
            </a:pPr>
            <a:r>
              <a:t/>
            </a:r>
            <a:endParaRPr sz="1400"/>
          </a:p>
        </p:txBody>
      </p:sp>
      <p:sp>
        <p:nvSpPr>
          <p:cNvPr id="1248" name="Google Shape;1248;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0" lvl="0" marL="0" rtl="0" algn="l">
              <a:spcBef>
                <a:spcPts val="0"/>
              </a:spcBef>
              <a:spcAft>
                <a:spcPts val="0"/>
              </a:spcAft>
              <a:buNone/>
            </a:pPr>
            <a:r>
              <a:rPr b="1" lang="en" sz="1400">
                <a:solidFill>
                  <a:srgbClr val="FF0000"/>
                </a:solidFill>
              </a:rPr>
              <a:t>Blocking any kind of remote access to company folders not critical for basic port 80 operations</a:t>
            </a:r>
            <a:r>
              <a:rPr lang="en"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a:t>
            </a:r>
            <a:r>
              <a:rPr b="1" lang="en" sz="1400">
                <a:solidFill>
                  <a:srgbClr val="FF0000"/>
                </a:solidFill>
              </a:rPr>
              <a:t> Remove access to specific directories excluding those with specific security approved IP address or those that have been whitelisted.</a:t>
            </a:r>
            <a:endParaRPr b="1" sz="1400">
              <a:solidFill>
                <a:srgbClr val="FF0000"/>
              </a:solidFill>
            </a:endParaRPr>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6" name="Google Shape;1026;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7" name="Google Shape;1027;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8" name="Google Shape;1028;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5"/>
          <p:cNvGrpSpPr/>
          <p:nvPr/>
        </p:nvGrpSpPr>
        <p:grpSpPr>
          <a:xfrm>
            <a:off x="457200" y="1378813"/>
            <a:ext cx="776889" cy="621300"/>
            <a:chOff x="457200" y="1378813"/>
            <a:chExt cx="776889" cy="621300"/>
          </a:xfrm>
        </p:grpSpPr>
        <p:sp>
          <p:nvSpPr>
            <p:cNvPr id="1030" name="Google Shape;1030;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1" name="Google Shape;1031;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5"/>
          <p:cNvGrpSpPr/>
          <p:nvPr/>
        </p:nvGrpSpPr>
        <p:grpSpPr>
          <a:xfrm>
            <a:off x="457200" y="2228725"/>
            <a:ext cx="776889" cy="621300"/>
            <a:chOff x="457200" y="1378813"/>
            <a:chExt cx="776889" cy="621300"/>
          </a:xfrm>
        </p:grpSpPr>
        <p:sp>
          <p:nvSpPr>
            <p:cNvPr id="1033" name="Google Shape;1033;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4" name="Google Shape;1034;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55"/>
          <p:cNvGrpSpPr/>
          <p:nvPr/>
        </p:nvGrpSpPr>
        <p:grpSpPr>
          <a:xfrm>
            <a:off x="457200" y="3073850"/>
            <a:ext cx="776889" cy="621300"/>
            <a:chOff x="457200" y="1378813"/>
            <a:chExt cx="776889" cy="621300"/>
          </a:xfrm>
        </p:grpSpPr>
        <p:sp>
          <p:nvSpPr>
            <p:cNvPr id="1036" name="Google Shape;1036;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7" name="Google Shape;1037;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55"/>
          <p:cNvGrpSpPr/>
          <p:nvPr/>
        </p:nvGrpSpPr>
        <p:grpSpPr>
          <a:xfrm>
            <a:off x="457200" y="3923750"/>
            <a:ext cx="776889" cy="621300"/>
            <a:chOff x="457200" y="1378813"/>
            <a:chExt cx="776889" cy="621300"/>
          </a:xfrm>
        </p:grpSpPr>
        <p:sp>
          <p:nvSpPr>
            <p:cNvPr id="1039" name="Google Shape;1039;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40" name="Google Shape;1040;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2" name="Google Shape;1042;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6" name="Google Shape;1046;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7" name="Google Shape;1047;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54" name="Google Shape;1254;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5" name="Google Shape;1255;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r>
              <a:rPr b="1" lang="en" sz="1400">
                <a:solidFill>
                  <a:srgbClr val="FF0000"/>
                </a:solidFill>
              </a:rPr>
              <a:t>An alarm indicating multiple login attempts from the same IP in a small amount of time.</a:t>
            </a:r>
            <a:endParaRPr b="1" sz="1400">
              <a:solidFill>
                <a:srgbClr val="FF0000"/>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r>
              <a:rPr b="1" lang="en" sz="1400">
                <a:solidFill>
                  <a:srgbClr val="FF0000"/>
                </a:solidFill>
              </a:rPr>
              <a:t> An alarm that would activate if more than 10 failed login attempts were performed in less than 10 seconds.</a:t>
            </a:r>
            <a:endParaRPr b="1" sz="1400">
              <a:solidFill>
                <a:srgbClr val="FF0000"/>
              </a:solidFill>
            </a:endParaRPr>
          </a:p>
          <a:p>
            <a:pPr indent="0" lvl="0" marL="0" rtl="0" algn="l">
              <a:spcBef>
                <a:spcPts val="0"/>
              </a:spcBef>
              <a:spcAft>
                <a:spcPts val="0"/>
              </a:spcAft>
              <a:buNone/>
            </a:pPr>
            <a:r>
              <a:t/>
            </a:r>
            <a:endParaRPr sz="1400"/>
          </a:p>
        </p:txBody>
      </p:sp>
      <p:sp>
        <p:nvSpPr>
          <p:cNvPr id="1256" name="Google Shape;1256;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FF0000"/>
                </a:solidFill>
              </a:rPr>
              <a:t>Use </a:t>
            </a:r>
            <a:r>
              <a:rPr b="1" lang="en" sz="1400">
                <a:solidFill>
                  <a:srgbClr val="FF0000"/>
                </a:solidFill>
              </a:rPr>
              <a:t>of CAPTCHA and the requirement to </a:t>
            </a:r>
            <a:r>
              <a:rPr b="1" lang="en" sz="1400">
                <a:solidFill>
                  <a:srgbClr val="FF0000"/>
                </a:solidFill>
              </a:rPr>
              <a:t>answer a security question upon multiple attempts.</a:t>
            </a:r>
            <a:endParaRPr b="1" sz="1400">
              <a:solidFill>
                <a:srgbClr val="FF0000"/>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solidFill>
                  <a:srgbClr val="FF0000"/>
                </a:solidFill>
              </a:rPr>
              <a:t>Dual authentication and also account lockout upon more </a:t>
            </a:r>
            <a:r>
              <a:rPr b="1" lang="en" sz="1400">
                <a:solidFill>
                  <a:srgbClr val="FF0000"/>
                </a:solidFill>
              </a:rPr>
              <a:t>than</a:t>
            </a:r>
            <a:r>
              <a:rPr b="1" lang="en" sz="1400">
                <a:solidFill>
                  <a:srgbClr val="FF0000"/>
                </a:solidFill>
              </a:rPr>
              <a:t> 5 login attempts in 5 minutes.</a:t>
            </a:r>
            <a:endParaRPr b="1" sz="1400">
              <a:solidFill>
                <a:srgbClr val="FF0000"/>
              </a:solidFill>
            </a:endParaRPr>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62" name="Google Shape;1262;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3" name="Google Shape;1263;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FF0000"/>
                </a:solidFill>
              </a:rPr>
              <a:t>Create an alert that anytime this machine is </a:t>
            </a:r>
            <a:r>
              <a:rPr b="1" lang="en" sz="1400">
                <a:solidFill>
                  <a:srgbClr val="FF0000"/>
                </a:solidFill>
              </a:rPr>
              <a:t>accessed by a machine other than the ones intended to have permission to do so, For example employ the usage if Whitelisting IP addresses.</a:t>
            </a:r>
            <a:endParaRPr b="1" sz="1400">
              <a:solidFill>
                <a:srgbClr val="FF0000"/>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Clr>
                <a:schemeClr val="dk1"/>
              </a:buClr>
              <a:buSzPts val="1100"/>
              <a:buFont typeface="Arial"/>
              <a:buNone/>
            </a:pPr>
            <a:r>
              <a:rPr b="1" lang="en" sz="1400">
                <a:solidFill>
                  <a:srgbClr val="FF0000"/>
                </a:solidFill>
              </a:rPr>
              <a:t> The threshold would be no more than one attempt.</a:t>
            </a:r>
            <a:endParaRPr b="1" sz="1400">
              <a:solidFill>
                <a:srgbClr val="FF0000"/>
              </a:solidFill>
            </a:endParaRPr>
          </a:p>
          <a:p>
            <a:pPr indent="0" lvl="0" marL="0" rtl="0" algn="l">
              <a:spcBef>
                <a:spcPts val="0"/>
              </a:spcBef>
              <a:spcAft>
                <a:spcPts val="0"/>
              </a:spcAft>
              <a:buNone/>
            </a:pPr>
            <a:r>
              <a:t/>
            </a:r>
            <a:endParaRPr sz="1400"/>
          </a:p>
        </p:txBody>
      </p:sp>
      <p:sp>
        <p:nvSpPr>
          <p:cNvPr id="1264" name="Google Shape;1264;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b="1" sz="1400">
              <a:solidFill>
                <a:srgbClr val="FF0000"/>
              </a:solidFill>
            </a:endParaRPr>
          </a:p>
          <a:p>
            <a:pPr indent="0" lvl="0" marL="0" rtl="0" algn="l">
              <a:spcBef>
                <a:spcPts val="0"/>
              </a:spcBef>
              <a:spcAft>
                <a:spcPts val="0"/>
              </a:spcAft>
              <a:buClr>
                <a:schemeClr val="dk1"/>
              </a:buClr>
              <a:buSzPts val="1100"/>
              <a:buFont typeface="Arial"/>
              <a:buNone/>
            </a:pPr>
            <a:r>
              <a:rPr b="1" lang="en" sz="1400">
                <a:solidFill>
                  <a:srgbClr val="FF0000"/>
                </a:solidFill>
              </a:rPr>
              <a:t>Inhibit access to this folder from IP’s other than internal company IP’s.</a:t>
            </a:r>
            <a:endParaRPr b="1" sz="1400">
              <a:solidFill>
                <a:srgbClr val="FF0000"/>
              </a:solidFill>
            </a:endParaRPr>
          </a:p>
          <a:p>
            <a:pPr indent="0" lvl="0" marL="0" rtl="0" algn="l">
              <a:spcBef>
                <a:spcPts val="0"/>
              </a:spcBef>
              <a:spcAft>
                <a:spcPts val="0"/>
              </a:spcAft>
              <a:buNone/>
            </a:pPr>
            <a:r>
              <a:t/>
            </a:r>
            <a:endParaRPr b="1" sz="14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70" name="Google Shape;1270;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1" name="Google Shape;1271;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 </a:t>
            </a:r>
            <a:r>
              <a:rPr b="1" lang="en" sz="1400">
                <a:solidFill>
                  <a:srgbClr val="FF0000"/>
                </a:solidFill>
              </a:rPr>
              <a:t>Setting up an alert for traffic on port 4444. </a:t>
            </a:r>
            <a:endParaRPr b="1" sz="1400">
              <a:solidFill>
                <a:srgbClr val="FF0000"/>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FF0000"/>
                </a:solidFill>
              </a:rPr>
              <a:t>Setting up an alert for any .php file thats uploaded.</a:t>
            </a:r>
            <a:endParaRPr b="1" sz="1400">
              <a:solidFill>
                <a:srgbClr val="FF0000"/>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 </a:t>
            </a:r>
            <a:r>
              <a:rPr b="1" lang="en" sz="1400">
                <a:solidFill>
                  <a:srgbClr val="FF0000"/>
                </a:solidFill>
              </a:rPr>
              <a:t>The threshold will be more than 1 attempt.</a:t>
            </a:r>
            <a:endParaRPr b="1" sz="1400">
              <a:solidFill>
                <a:srgbClr val="FF0000"/>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72" name="Google Shape;1272;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0" lvl="0" marL="0" rtl="0" algn="l">
              <a:spcBef>
                <a:spcPts val="0"/>
              </a:spcBef>
              <a:spcAft>
                <a:spcPts val="0"/>
              </a:spcAft>
              <a:buNone/>
            </a:pPr>
            <a:r>
              <a:rPr b="1" lang="en" sz="1400">
                <a:solidFill>
                  <a:srgbClr val="FF0000"/>
                </a:solidFill>
              </a:rPr>
              <a:t>Inhibit access to the shared folder from the web interface.</a:t>
            </a:r>
            <a:endParaRPr b="1" sz="1400">
              <a:solidFill>
                <a:srgbClr val="FF0000"/>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solidFill>
                  <a:srgbClr val="FF0000"/>
                </a:solidFill>
              </a:rPr>
              <a:t>Take away the option to upload files to this directory on web browser.</a:t>
            </a:r>
            <a:endParaRPr b="1" sz="1400">
              <a:solidFill>
                <a:srgbClr val="FF0000"/>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3" name="Google Shape;1053;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Range:192.168.1.0/24</a:t>
            </a:r>
            <a:endParaRPr/>
          </a:p>
          <a:p>
            <a:pPr indent="0" lvl="0" marL="0" rtl="0" algn="l">
              <a:spcBef>
                <a:spcPts val="0"/>
              </a:spcBef>
              <a:spcAft>
                <a:spcPts val="0"/>
              </a:spcAft>
              <a:buClr>
                <a:schemeClr val="dk1"/>
              </a:buClr>
              <a:buSzPts val="1100"/>
              <a:buFont typeface="Arial"/>
              <a:buNone/>
            </a:pPr>
            <a:r>
              <a:rPr lang="en"/>
              <a:t>Netmask:255.255.255.0</a:t>
            </a:r>
            <a:endParaRPr/>
          </a:p>
          <a:p>
            <a:pPr indent="0" lvl="0" marL="0" rtl="0" algn="l">
              <a:spcBef>
                <a:spcPts val="0"/>
              </a:spcBef>
              <a:spcAft>
                <a:spcPts val="0"/>
              </a:spcAft>
              <a:buClr>
                <a:schemeClr val="dk1"/>
              </a:buClr>
              <a:buSzPts val="1100"/>
              <a:buFont typeface="Arial"/>
              <a:buNone/>
            </a:pPr>
            <a:r>
              <a:rPr lang="en"/>
              <a:t>Gateway:192.168.1.1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IPv4:192.168.1.8</a:t>
            </a:r>
            <a:endParaRPr/>
          </a:p>
          <a:p>
            <a:pPr indent="0" lvl="0" marL="0" rtl="0" algn="l">
              <a:spcBef>
                <a:spcPts val="0"/>
              </a:spcBef>
              <a:spcAft>
                <a:spcPts val="0"/>
              </a:spcAft>
              <a:buClr>
                <a:schemeClr val="dk1"/>
              </a:buClr>
              <a:buSzPts val="1100"/>
              <a:buFont typeface="Arial"/>
              <a:buNone/>
            </a:pPr>
            <a:r>
              <a:rPr lang="en"/>
              <a:t>OS:Linux ver 4.18.0</a:t>
            </a:r>
            <a:endParaRPr/>
          </a:p>
          <a:p>
            <a:pPr indent="0" lvl="0" marL="0" rtl="0" algn="l">
              <a:spcBef>
                <a:spcPts val="0"/>
              </a:spcBef>
              <a:spcAft>
                <a:spcPts val="0"/>
              </a:spcAft>
              <a:buClr>
                <a:schemeClr val="dk1"/>
              </a:buClr>
              <a:buSzPts val="1100"/>
              <a:buFont typeface="Arial"/>
              <a:buNone/>
            </a:pPr>
            <a:r>
              <a:rPr lang="en"/>
              <a:t>Hostname:Kali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IPv4:192.168.1.105</a:t>
            </a:r>
            <a:endParaRPr/>
          </a:p>
          <a:p>
            <a:pPr indent="0" lvl="0" marL="0" rtl="0" algn="l">
              <a:spcBef>
                <a:spcPts val="0"/>
              </a:spcBef>
              <a:spcAft>
                <a:spcPts val="0"/>
              </a:spcAft>
              <a:buClr>
                <a:schemeClr val="dk1"/>
              </a:buClr>
              <a:buSzPts val="1100"/>
              <a:buFont typeface="Arial"/>
              <a:buNone/>
            </a:pPr>
            <a:r>
              <a:rPr lang="en"/>
              <a:t>OS:Linux</a:t>
            </a:r>
            <a:endParaRPr/>
          </a:p>
          <a:p>
            <a:pPr indent="0" lvl="0" marL="0" rtl="0" algn="l">
              <a:spcBef>
                <a:spcPts val="0"/>
              </a:spcBef>
              <a:spcAft>
                <a:spcPts val="0"/>
              </a:spcAft>
              <a:buClr>
                <a:schemeClr val="dk1"/>
              </a:buClr>
              <a:buSzPts val="1100"/>
              <a:buFont typeface="Arial"/>
              <a:buNone/>
            </a:pPr>
            <a:r>
              <a:rPr lang="en"/>
              <a:t>Hostname:Capstone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OS:Linux</a:t>
            </a:r>
            <a:endParaRPr/>
          </a:p>
          <a:p>
            <a:pPr indent="0" lvl="0" marL="0" rtl="0" algn="l">
              <a:spcBef>
                <a:spcPts val="0"/>
              </a:spcBef>
              <a:spcAft>
                <a:spcPts val="0"/>
              </a:spcAft>
              <a:buClr>
                <a:schemeClr val="dk1"/>
              </a:buClr>
              <a:buSzPts val="1100"/>
              <a:buFont typeface="Arial"/>
              <a:buNone/>
            </a:pPr>
            <a:r>
              <a:rPr lang="en"/>
              <a:t>Hostname:ELK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a:t>
            </a:r>
            <a:endParaRPr/>
          </a:p>
          <a:p>
            <a:pPr indent="0" lvl="0" marL="0" rtl="0" algn="l">
              <a:spcBef>
                <a:spcPts val="0"/>
              </a:spcBef>
              <a:spcAft>
                <a:spcPts val="0"/>
              </a:spcAft>
              <a:buClr>
                <a:schemeClr val="dk1"/>
              </a:buClr>
              <a:buSzPts val="1100"/>
              <a:buFont typeface="Arial"/>
              <a:buNone/>
            </a:pPr>
            <a:r>
              <a:rPr lang="en"/>
              <a:t>OS:WIndows</a:t>
            </a:r>
            <a:endParaRPr/>
          </a:p>
          <a:p>
            <a:pPr indent="0" lvl="0" marL="0" rtl="0" algn="l">
              <a:spcBef>
                <a:spcPts val="0"/>
              </a:spcBef>
              <a:spcAft>
                <a:spcPts val="0"/>
              </a:spcAft>
              <a:buClr>
                <a:schemeClr val="dk1"/>
              </a:buClr>
              <a:buSzPts val="1100"/>
              <a:buFont typeface="Arial"/>
              <a:buNone/>
            </a:pPr>
            <a:r>
              <a:rPr lang="en"/>
              <a:t>Hostname:Red VS Blue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246600" y="1351225"/>
            <a:ext cx="6003000" cy="3613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{60326EA5-B8F7-437B-89FF-CA1B327AADB3}</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Red VS Blue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Virtual machine which was where we viewed the log data from.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192.168.1.8</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Machine which logs activity data from Capstone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Vulnerable victim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67775" y="56100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{60326EA5-B8F7-437B-89FF-CA1B327AADB3}</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i="1" lang="en" sz="1200">
                          <a:latin typeface="Roboto"/>
                          <a:ea typeface="Roboto"/>
                          <a:cs typeface="Roboto"/>
                          <a:sym typeface="Roboto"/>
                        </a:rPr>
                        <a:t>Open Port 80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An open port can allow an </a:t>
                      </a:r>
                      <a:r>
                        <a:rPr i="1" lang="en" sz="1200">
                          <a:latin typeface="Roboto"/>
                          <a:ea typeface="Roboto"/>
                          <a:cs typeface="Roboto"/>
                          <a:sym typeface="Roboto"/>
                        </a:rPr>
                        <a:t>attacker</a:t>
                      </a:r>
                      <a:r>
                        <a:rPr i="1" lang="en" sz="1200">
                          <a:latin typeface="Roboto"/>
                          <a:ea typeface="Roboto"/>
                          <a:cs typeface="Roboto"/>
                          <a:sym typeface="Roboto"/>
                        </a:rPr>
                        <a:t>  on 80 gain access to information that would potentially be private.</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latin typeface="Roboto"/>
                          <a:ea typeface="Roboto"/>
                          <a:cs typeface="Roboto"/>
                          <a:sym typeface="Roboto"/>
                        </a:rPr>
                        <a:t>It let the red team find files with useful info on the blue team database.</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Accessible</a:t>
                      </a:r>
                      <a:r>
                        <a:rPr lang="en" sz="1200">
                          <a:latin typeface="Roboto"/>
                          <a:ea typeface="Roboto"/>
                          <a:cs typeface="Roboto"/>
                          <a:sym typeface="Roboto"/>
                        </a:rPr>
                        <a:t> Files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 Accessible files can give access to the root user.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Red team was able to access company IP on port 80 thru the web browser. This gave them the chance to get ahold of user names and access to hidden sub-directories.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Brute Force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If a password can be guessed easily one could use a wordlist such as rockyou.txt to hack the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It let us on red team brute force the password with Hydra  for user Ashton, the password leopoldo allowed us access hidden files.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Hashed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The hashed password was cracked thru the use of the Crackstation website.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Red team was able to use crackstation to identify the password for Ryan and the password was linux4u.</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78212" y="-64055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Open Port 80</a:t>
            </a:r>
            <a:endParaRPr/>
          </a:p>
        </p:txBody>
      </p:sp>
      <p:sp>
        <p:nvSpPr>
          <p:cNvPr id="1091" name="Google Shape;1091;p61"/>
          <p:cNvSpPr txBox="1"/>
          <p:nvPr>
            <p:ph idx="2" type="subTitle"/>
          </p:nvPr>
        </p:nvSpPr>
        <p:spPr>
          <a:xfrm>
            <a:off x="-12300" y="4916650"/>
            <a:ext cx="7980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Red team used NMAP to scan for open port on the companies IP.</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It allowed us to access the company IP @ 192.168.1.105 on port 80 which also allowed access to see a hidden directory that had sensitive information.</a:t>
            </a:r>
            <a:endParaRPr sz="1200">
              <a:latin typeface="Roboto"/>
              <a:ea typeface="Roboto"/>
              <a:cs typeface="Roboto"/>
              <a:sym typeface="Roboto"/>
            </a:endParaRPr>
          </a:p>
        </p:txBody>
      </p:sp>
      <p:grpSp>
        <p:nvGrpSpPr>
          <p:cNvPr id="1102" name="Google Shape;1102;p61"/>
          <p:cNvGrpSpPr/>
          <p:nvPr/>
        </p:nvGrpSpPr>
        <p:grpSpPr>
          <a:xfrm>
            <a:off x="6141080" y="888650"/>
            <a:ext cx="533998"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8525" y="1481323"/>
            <a:ext cx="24312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8465" y="1481372"/>
            <a:ext cx="23742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NMAP screenshot below...</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11" y="5250350"/>
            <a:ext cx="9012174"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Accessible Files</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 used open port 80 to view important info with the web browser.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Access to these files gave us ability to see which users would have privileged info and access to the secret_folder.</a:t>
            </a:r>
            <a:endParaRPr sz="1200">
              <a:latin typeface="Roboto"/>
              <a:ea typeface="Roboto"/>
              <a:cs typeface="Roboto"/>
              <a:sym typeface="Roboto"/>
            </a:endParaRPr>
          </a:p>
        </p:txBody>
      </p:sp>
      <p:grpSp>
        <p:nvGrpSpPr>
          <p:cNvPr id="1124" name="Google Shape;1124;p62"/>
          <p:cNvGrpSpPr/>
          <p:nvPr/>
        </p:nvGrpSpPr>
        <p:grpSpPr>
          <a:xfrm>
            <a:off x="6134081" y="88865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txBox="1"/>
          <p:nvPr/>
        </p:nvSpPr>
        <p:spPr>
          <a:xfrm>
            <a:off x="6324825" y="1431536"/>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Screenshots </a:t>
            </a:r>
            <a:r>
              <a:rPr lang="en" sz="1200">
                <a:latin typeface="Roboto"/>
                <a:ea typeface="Roboto"/>
                <a:cs typeface="Roboto"/>
                <a:sym typeface="Roboto"/>
              </a:rPr>
              <a:t>above and below.</a:t>
            </a:r>
            <a:endParaRPr sz="1200">
              <a:latin typeface="Roboto"/>
              <a:ea typeface="Roboto"/>
              <a:cs typeface="Roboto"/>
              <a:sym typeface="Roboto"/>
            </a:endParaRPr>
          </a:p>
        </p:txBody>
      </p:sp>
      <p:pic>
        <p:nvPicPr>
          <p:cNvPr id="1129" name="Google Shape;1129;p62"/>
          <p:cNvPicPr preferRelativeResize="0"/>
          <p:nvPr/>
        </p:nvPicPr>
        <p:blipFill>
          <a:blip r:embed="rId3">
            <a:alphaModFix/>
          </a:blip>
          <a:stretch>
            <a:fillRect/>
          </a:stretch>
        </p:blipFill>
        <p:spPr>
          <a:xfrm>
            <a:off x="138300" y="-2448750"/>
            <a:ext cx="9144001" cy="2448750"/>
          </a:xfrm>
          <a:prstGeom prst="rect">
            <a:avLst/>
          </a:prstGeom>
          <a:noFill/>
          <a:ln>
            <a:noFill/>
          </a:ln>
        </p:spPr>
      </p:pic>
      <p:pic>
        <p:nvPicPr>
          <p:cNvPr id="1130" name="Google Shape;1130;p62"/>
          <p:cNvPicPr preferRelativeResize="0"/>
          <p:nvPr/>
        </p:nvPicPr>
        <p:blipFill>
          <a:blip r:embed="rId4">
            <a:alphaModFix/>
          </a:blip>
          <a:stretch>
            <a:fillRect/>
          </a:stretch>
        </p:blipFill>
        <p:spPr>
          <a:xfrm>
            <a:off x="-176150" y="5326477"/>
            <a:ext cx="9143999" cy="14220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